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44" r:id="rId6"/>
    <p:sldId id="302" r:id="rId7"/>
    <p:sldId id="309" r:id="rId8"/>
    <p:sldId id="320" r:id="rId9"/>
    <p:sldId id="300" r:id="rId10"/>
    <p:sldId id="324" r:id="rId11"/>
    <p:sldId id="318" r:id="rId12"/>
    <p:sldId id="305" r:id="rId13"/>
    <p:sldId id="322" r:id="rId14"/>
    <p:sldId id="310" r:id="rId15"/>
    <p:sldId id="306" r:id="rId16"/>
    <p:sldId id="308" r:id="rId17"/>
    <p:sldId id="323" r:id="rId18"/>
    <p:sldId id="311" r:id="rId19"/>
    <p:sldId id="312" r:id="rId20"/>
    <p:sldId id="313" r:id="rId21"/>
    <p:sldId id="316" r:id="rId22"/>
    <p:sldId id="328" r:id="rId23"/>
    <p:sldId id="329" r:id="rId24"/>
    <p:sldId id="330" r:id="rId25"/>
    <p:sldId id="317" r:id="rId26"/>
    <p:sldId id="314" r:id="rId27"/>
    <p:sldId id="339" r:id="rId28"/>
    <p:sldId id="332" r:id="rId29"/>
    <p:sldId id="336" r:id="rId30"/>
    <p:sldId id="341" r:id="rId31"/>
    <p:sldId id="345" r:id="rId32"/>
    <p:sldId id="342" r:id="rId33"/>
    <p:sldId id="340" r:id="rId34"/>
    <p:sldId id="337" r:id="rId35"/>
    <p:sldId id="338" r:id="rId36"/>
    <p:sldId id="343" r:id="rId37"/>
    <p:sldId id="325" r:id="rId38"/>
    <p:sldId id="307" r:id="rId39"/>
    <p:sldId id="319" r:id="rId40"/>
    <p:sldId id="315" r:id="rId41"/>
    <p:sldId id="331" r:id="rId42"/>
    <p:sldId id="333" r:id="rId43"/>
    <p:sldId id="334" r:id="rId44"/>
    <p:sldId id="335" r:id="rId45"/>
    <p:sldId id="304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50" d="100"/>
          <a:sy n="50" d="100"/>
        </p:scale>
        <p:origin x="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From </a:t>
            </a:r>
            <a:r>
              <a:rPr lang="en-US" sz="4400" dirty="0" err="1">
                <a:solidFill>
                  <a:schemeClr val="tx1"/>
                </a:solidFill>
              </a:rPr>
              <a:t>Melange</a:t>
            </a:r>
            <a:r>
              <a:rPr lang="en-US" sz="4400" dirty="0">
                <a:solidFill>
                  <a:schemeClr val="tx1"/>
                </a:solidFill>
              </a:rPr>
              <a:t> to Meaning: IRS Form 990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Sean </a:t>
            </a:r>
            <a:r>
              <a:rPr lang="en-US" sz="1600" dirty="0" err="1"/>
              <a:t>Connin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Data 607 Final Project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7026A-0A80-4E4A-9A53-A8590717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82" y="391949"/>
            <a:ext cx="4810125" cy="270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A1F521-6D5D-4531-B3E5-350A9B31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38" y="391950"/>
            <a:ext cx="2503605" cy="1502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E9F70-4F91-4FDC-BCE9-E0B85670E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442" y="141578"/>
            <a:ext cx="3605820" cy="5910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8F88C-322C-4DD0-A07C-D894FB04D2DD}"/>
              </a:ext>
            </a:extLst>
          </p:cNvPr>
          <p:cNvSpPr txBox="1"/>
          <p:nvPr/>
        </p:nvSpPr>
        <p:spPr>
          <a:xfrm>
            <a:off x="127941" y="5929410"/>
            <a:ext cx="3895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https://projects.propublica.org/nonprofits/organizations/30278594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0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239D8-7153-44BB-BC84-D3279D0B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30" y="571561"/>
            <a:ext cx="5469602" cy="1358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3A605F-B5B7-4D5E-8A17-A8619108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18" y="2102327"/>
            <a:ext cx="6000052" cy="3702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73A2-A5A4-4B3B-9008-2F005FC48BC7}"/>
              </a:ext>
            </a:extLst>
          </p:cNvPr>
          <p:cNvSpPr txBox="1"/>
          <p:nvPr/>
        </p:nvSpPr>
        <p:spPr>
          <a:xfrm>
            <a:off x="184244" y="6025078"/>
            <a:ext cx="26773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https://projects.propublica.org/nonprofits/api</a:t>
            </a:r>
          </a:p>
        </p:txBody>
      </p:sp>
    </p:spTree>
    <p:extLst>
      <p:ext uri="{BB962C8B-B14F-4D97-AF65-F5344CB8AC3E}">
        <p14:creationId xmlns:p14="http://schemas.microsoft.com/office/powerpoint/2010/main" val="85291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1F521-6D5D-4531-B3E5-350A9B31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8" y="391950"/>
            <a:ext cx="2503605" cy="1502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E9F70-4F91-4FDC-BCE9-E0B85670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42" y="141578"/>
            <a:ext cx="3605820" cy="5910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8F88C-322C-4DD0-A07C-D894FB04D2DD}"/>
              </a:ext>
            </a:extLst>
          </p:cNvPr>
          <p:cNvSpPr txBox="1"/>
          <p:nvPr/>
        </p:nvSpPr>
        <p:spPr>
          <a:xfrm>
            <a:off x="127941" y="5929410"/>
            <a:ext cx="3895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https://projects.propublica.org/nonprofits/organizations/30278594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016C82-54E8-4870-AECE-5AB5A91D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809" y="391950"/>
            <a:ext cx="5114987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A9D69-3A9A-41E1-A46E-8C4FA902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53" y="375557"/>
            <a:ext cx="792915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1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DA4F-EE7D-453F-A655-E70DC6AC3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07" y="801793"/>
            <a:ext cx="5114864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9F9BD6-F636-4A20-BBFB-55CA45B1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2250530"/>
            <a:ext cx="5341242" cy="24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4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47194-1261-4B82-A497-63757AD8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04" y="801793"/>
            <a:ext cx="3137469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DEE7B72-C26A-4457-BAC0-2F984560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2057916"/>
            <a:ext cx="5136388" cy="276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7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EEA790-4F43-4E15-9284-ADD0E417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E8302-5B33-444E-8B21-C90441E7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0684"/>
            <a:ext cx="5081905" cy="365897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F9FE9E-5162-49D5-8277-855E95837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-460"/>
            <a:ext cx="9144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4E51E-6050-4869-87E5-526AC0F9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82" y="643467"/>
            <a:ext cx="5062272" cy="51134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1A2B33A-3EE6-43A3-95DC-C5E4930E6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140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E49F196-B4D4-46FB-83A6-19259F12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19" y="665315"/>
            <a:ext cx="9239220" cy="50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9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3451D5C-CCDD-4DBD-AADD-558097B7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92" y="729750"/>
            <a:ext cx="8510443" cy="53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40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2C278CD-2B21-42A0-A01C-E6151B91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02" y="1646232"/>
            <a:ext cx="5458121" cy="338403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A2548B9-3F8D-4111-8AF2-AADDB332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858882"/>
            <a:ext cx="5136388" cy="31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3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9B78C-96D1-4409-A2A4-81D9E7C32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8" r="1797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42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EEA790-4F43-4E15-9284-ADD0E417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15278491-DF42-4AB9-809B-0E4DFAB8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0189"/>
            <a:ext cx="5081905" cy="30999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F9FE9E-5162-49D5-8277-855E95837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-460"/>
            <a:ext cx="9144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11ABCA1E-0232-4A83-B448-45D8D850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53" y="1632112"/>
            <a:ext cx="5078730" cy="31361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1A2B33A-3EE6-43A3-95DC-C5E4930E6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097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6AF80D1-7B07-448D-81B0-89E8D794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6" y="656014"/>
            <a:ext cx="8654903" cy="5545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FD1A50-EAFF-46B2-A00A-6D942E80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6388"/>
            <a:ext cx="4983124" cy="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3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6C761-2E7F-4574-963E-8150BEED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00" y="637953"/>
            <a:ext cx="9801056" cy="54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97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A3DA67-6704-4775-B591-BB139247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98" y="527178"/>
            <a:ext cx="9532683" cy="58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59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C0DAA6F-4480-4F57-8AD2-59364735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85" y="690971"/>
            <a:ext cx="8084922" cy="48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06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EBE8BF8-C441-493A-9692-ED5F4EAA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85" y="552861"/>
            <a:ext cx="8785125" cy="49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7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E356607-4610-425C-B820-B70F442D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92" y="441358"/>
            <a:ext cx="8472122" cy="53968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A7DAC8-CEE3-4AF5-A731-CBD4C902A166}"/>
              </a:ext>
            </a:extLst>
          </p:cNvPr>
          <p:cNvSpPr/>
          <p:nvPr/>
        </p:nvSpPr>
        <p:spPr>
          <a:xfrm>
            <a:off x="4038600" y="1130300"/>
            <a:ext cx="4178300" cy="21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EC752-1D05-42A9-AA51-851F2535F8B4}"/>
              </a:ext>
            </a:extLst>
          </p:cNvPr>
          <p:cNvSpPr txBox="1"/>
          <p:nvPr/>
        </p:nvSpPr>
        <p:spPr>
          <a:xfrm>
            <a:off x="3530599" y="1096463"/>
            <a:ext cx="504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ratio &lt; 1 indicates an excess of debt over assets</a:t>
            </a:r>
          </a:p>
        </p:txBody>
      </p:sp>
    </p:spTree>
    <p:extLst>
      <p:ext uri="{BB962C8B-B14F-4D97-AF65-F5344CB8AC3E}">
        <p14:creationId xmlns:p14="http://schemas.microsoft.com/office/powerpoint/2010/main" val="1210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Challenges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DE86FE-F1C2-496E-BE2D-691BFCF5F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5" r="13064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613BC4-4498-4CAE-81F0-9B183375D292}"/>
              </a:ext>
            </a:extLst>
          </p:cNvPr>
          <p:cNvSpPr txBox="1"/>
          <p:nvPr/>
        </p:nvSpPr>
        <p:spPr>
          <a:xfrm>
            <a:off x="5172074" y="2141252"/>
            <a:ext cx="6693092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Heterogeneity of available data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Repetition of information (data extraction)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 sections and schedules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 time and data management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Quality control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B787-9216-4327-B033-DA05FAD10279}"/>
              </a:ext>
            </a:extLst>
          </p:cNvPr>
          <p:cNvSpPr txBox="1"/>
          <p:nvPr/>
        </p:nvSpPr>
        <p:spPr>
          <a:xfrm>
            <a:off x="4715219" y="6498595"/>
            <a:ext cx="2400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Adapted from: https://bit.ly/3oecXXU</a:t>
            </a:r>
          </a:p>
        </p:txBody>
      </p:sp>
    </p:spTree>
    <p:extLst>
      <p:ext uri="{BB962C8B-B14F-4D97-AF65-F5344CB8AC3E}">
        <p14:creationId xmlns:p14="http://schemas.microsoft.com/office/powerpoint/2010/main" val="3486270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A7DAC8-CEE3-4AF5-A731-CBD4C902A166}"/>
              </a:ext>
            </a:extLst>
          </p:cNvPr>
          <p:cNvSpPr/>
          <p:nvPr/>
        </p:nvSpPr>
        <p:spPr>
          <a:xfrm>
            <a:off x="4038600" y="1130300"/>
            <a:ext cx="4178300" cy="21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CDDC2-C5B1-4C55-9B62-16CBBAB0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5" y="1130300"/>
            <a:ext cx="8619065" cy="430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0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Opportunities</a:t>
            </a:r>
            <a:r>
              <a:rPr lang="en-US" sz="3200" dirty="0"/>
              <a:t> – data prospecting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DE86FE-F1C2-496E-BE2D-691BFCF5F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5" r="13064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613BC4-4498-4CAE-81F0-9B183375D292}"/>
              </a:ext>
            </a:extLst>
          </p:cNvPr>
          <p:cNvSpPr txBox="1"/>
          <p:nvPr/>
        </p:nvSpPr>
        <p:spPr>
          <a:xfrm>
            <a:off x="5172074" y="2141252"/>
            <a:ext cx="6693092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as service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API’s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Facilitated Collaboration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– organizational leadership etc.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B787-9216-4327-B033-DA05FAD10279}"/>
              </a:ext>
            </a:extLst>
          </p:cNvPr>
          <p:cNvSpPr txBox="1"/>
          <p:nvPr/>
        </p:nvSpPr>
        <p:spPr>
          <a:xfrm>
            <a:off x="4715219" y="6498595"/>
            <a:ext cx="2400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Adapted from: https://bit.ly/3oecXXU</a:t>
            </a:r>
          </a:p>
        </p:txBody>
      </p:sp>
    </p:spTree>
    <p:extLst>
      <p:ext uri="{BB962C8B-B14F-4D97-AF65-F5344CB8AC3E}">
        <p14:creationId xmlns:p14="http://schemas.microsoft.com/office/powerpoint/2010/main" val="341842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F3F83-6E0E-4B6B-A9EB-5D3FE977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4" y="132202"/>
            <a:ext cx="10455421" cy="5474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00CEB-5095-49BC-9095-5270A169FE86}"/>
              </a:ext>
            </a:extLst>
          </p:cNvPr>
          <p:cNvSpPr txBox="1"/>
          <p:nvPr/>
        </p:nvSpPr>
        <p:spPr>
          <a:xfrm>
            <a:off x="193040" y="6075680"/>
            <a:ext cx="2544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Adapted from Candid: https://bit.ly/3fcgIZD</a:t>
            </a:r>
          </a:p>
        </p:txBody>
      </p:sp>
    </p:spTree>
    <p:extLst>
      <p:ext uri="{BB962C8B-B14F-4D97-AF65-F5344CB8AC3E}">
        <p14:creationId xmlns:p14="http://schemas.microsoft.com/office/powerpoint/2010/main" val="242949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Next Steps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DE86FE-F1C2-496E-BE2D-691BFCF5F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5" r="13064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613BC4-4498-4CAE-81F0-9B183375D292}"/>
              </a:ext>
            </a:extLst>
          </p:cNvPr>
          <p:cNvSpPr txBox="1"/>
          <p:nvPr/>
        </p:nvSpPr>
        <p:spPr>
          <a:xfrm>
            <a:off x="5172074" y="2141252"/>
            <a:ext cx="6693092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990, 990EZ, 990PF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 sections and schedules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Organizational Leadership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Additional metrics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Salary and fringe ratios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	Primary reserve ratio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	Viability ratio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	Debt equity ratio</a:t>
            </a:r>
          </a:p>
          <a:p>
            <a:pPr>
              <a:spcAft>
                <a:spcPts val="600"/>
              </a:spcAft>
            </a:pP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B787-9216-4327-B033-DA05FAD10279}"/>
              </a:ext>
            </a:extLst>
          </p:cNvPr>
          <p:cNvSpPr txBox="1"/>
          <p:nvPr/>
        </p:nvSpPr>
        <p:spPr>
          <a:xfrm>
            <a:off x="4715219" y="6498595"/>
            <a:ext cx="2400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Adapted from: https://bit.ly/3oecXXU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4CDB4-5A3F-4291-B17A-AF51CD47B443}"/>
              </a:ext>
            </a:extLst>
          </p:cNvPr>
          <p:cNvSpPr txBox="1"/>
          <p:nvPr/>
        </p:nvSpPr>
        <p:spPr>
          <a:xfrm>
            <a:off x="8142089" y="4021697"/>
            <a:ext cx="3053208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Program expense ratio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	Administrative ratio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	Fundraising ratio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48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237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9B78C-96D1-4409-A2A4-81D9E7C32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8" r="1797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07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7026A-0A80-4E4A-9A53-A8590717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82" y="391949"/>
            <a:ext cx="4810125" cy="270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A1F521-6D5D-4531-B3E5-350A9B31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38" y="391950"/>
            <a:ext cx="2503605" cy="1502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E9F70-4F91-4FDC-BCE9-E0B85670E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442" y="141578"/>
            <a:ext cx="3605820" cy="5910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8F88C-322C-4DD0-A07C-D894FB04D2DD}"/>
              </a:ext>
            </a:extLst>
          </p:cNvPr>
          <p:cNvSpPr txBox="1"/>
          <p:nvPr/>
        </p:nvSpPr>
        <p:spPr>
          <a:xfrm>
            <a:off x="127941" y="5929410"/>
            <a:ext cx="3895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https://projects.propublica.org/nonprofits/organizations/30278594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780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D74A9C0-F95F-4229-B2DC-3EF902DB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963" y="744279"/>
            <a:ext cx="5840474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44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374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ABAC5-0526-4EFB-BF63-08CEEFD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05" y="774700"/>
            <a:ext cx="4709769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65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ABAC5-0526-4EFB-BF63-08CEEFD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05" y="774700"/>
            <a:ext cx="4709769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ABAC5-0526-4EFB-BF63-08CEEFD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05" y="774700"/>
            <a:ext cx="4709769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EDBA9-7974-4D4F-B10E-F2FC3DEC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56" y="332014"/>
            <a:ext cx="6807687" cy="5840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F69FA-DD96-4786-B2E3-F7141AB3B8CF}"/>
              </a:ext>
            </a:extLst>
          </p:cNvPr>
          <p:cNvSpPr txBox="1"/>
          <p:nvPr/>
        </p:nvSpPr>
        <p:spPr>
          <a:xfrm>
            <a:off x="326571" y="5894614"/>
            <a:ext cx="1550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https://amzn.to/3hyOnzJ</a:t>
            </a:r>
          </a:p>
        </p:txBody>
      </p:sp>
    </p:spTree>
    <p:extLst>
      <p:ext uri="{BB962C8B-B14F-4D97-AF65-F5344CB8AC3E}">
        <p14:creationId xmlns:p14="http://schemas.microsoft.com/office/powerpoint/2010/main" val="2810477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ABAC5-0526-4EFB-BF63-08CEEFD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05" y="774700"/>
            <a:ext cx="4709769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ABAC5-0526-4EFB-BF63-08CEEFD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05" y="774700"/>
            <a:ext cx="4709769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4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DB776-94E8-42DD-9353-B2C1DA1CE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02" y="506186"/>
            <a:ext cx="5285395" cy="54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24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317E-F1E7-46DA-86AB-11D00040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3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IRS Form 990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5">
            <a:extLst>
              <a:ext uri="{FF2B5EF4-FFF2-40B4-BE49-F238E27FC236}">
                <a16:creationId xmlns:a16="http://schemas.microsoft.com/office/drawing/2014/main" id="{8CF916B7-5962-42B8-B84E-9E4CAE528671}"/>
              </a:ext>
            </a:extLst>
          </p:cNvPr>
          <p:cNvSpPr txBox="1"/>
          <p:nvPr/>
        </p:nvSpPr>
        <p:spPr>
          <a:xfrm>
            <a:off x="5315802" y="2505069"/>
            <a:ext cx="5778919" cy="3383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Part I:		</a:t>
            </a:r>
            <a:r>
              <a:rPr lang="en-US" dirty="0">
                <a:solidFill>
                  <a:srgbClr val="00B0F0"/>
                </a:solidFill>
              </a:rPr>
              <a:t>EOY financial summary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Part III: 	</a:t>
            </a:r>
            <a:r>
              <a:rPr lang="en-US" dirty="0">
                <a:solidFill>
                  <a:srgbClr val="92D050"/>
                </a:solidFill>
              </a:rPr>
              <a:t>Key program service accomplishments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Part VI-VII: 	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Leadership and compensation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Part VIII: 	</a:t>
            </a:r>
            <a:r>
              <a:rPr lang="en-US" dirty="0">
                <a:solidFill>
                  <a:srgbClr val="00B0F0"/>
                </a:solidFill>
              </a:rPr>
              <a:t>Statement of Revenue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Part IX: 	</a:t>
            </a:r>
            <a:r>
              <a:rPr lang="en-US" dirty="0">
                <a:solidFill>
                  <a:srgbClr val="00B0F0"/>
                </a:solidFill>
              </a:rPr>
              <a:t>Statement of Expenses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Part X-XI:	</a:t>
            </a:r>
            <a:r>
              <a:rPr lang="en-US" dirty="0">
                <a:solidFill>
                  <a:srgbClr val="00B0F0"/>
                </a:solidFill>
              </a:rPr>
              <a:t>Balance and Reconciliation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BFB6B-8870-4AD6-863A-8B6E21424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1" y="85725"/>
            <a:ext cx="3981450" cy="6686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BD0332-5CBC-42EE-8962-4DF65029FD21}"/>
              </a:ext>
            </a:extLst>
          </p:cNvPr>
          <p:cNvSpPr txBox="1"/>
          <p:nvPr/>
        </p:nvSpPr>
        <p:spPr>
          <a:xfrm>
            <a:off x="4715219" y="6498595"/>
            <a:ext cx="2400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Adapted from: https://bit.ly/3oecXXU</a:t>
            </a:r>
          </a:p>
        </p:txBody>
      </p:sp>
    </p:spTree>
    <p:extLst>
      <p:ext uri="{BB962C8B-B14F-4D97-AF65-F5344CB8AC3E}">
        <p14:creationId xmlns:p14="http://schemas.microsoft.com/office/powerpoint/2010/main" val="395245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3A5F26-975A-4003-8367-CB3893624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r="7385"/>
          <a:stretch/>
        </p:blipFill>
        <p:spPr bwMode="auto">
          <a:xfrm>
            <a:off x="1669237" y="355627"/>
            <a:ext cx="4105106" cy="61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6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IRS Form 990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3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2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AWS XML </a:t>
            </a:r>
            <a:r>
              <a:rPr lang="en-US" sz="3200" dirty="0"/>
              <a:t>Form 990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DE86FE-F1C2-496E-BE2D-691BFCF5F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5" r="13064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10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613BC4-4498-4CAE-81F0-9B183375D292}"/>
              </a:ext>
            </a:extLst>
          </p:cNvPr>
          <p:cNvSpPr txBox="1"/>
          <p:nvPr/>
        </p:nvSpPr>
        <p:spPr>
          <a:xfrm>
            <a:off x="5172074" y="2141252"/>
            <a:ext cx="6693092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IRS Indices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467A"/>
                </a:solidFill>
              </a:rPr>
              <a:t>	</a:t>
            </a:r>
            <a:r>
              <a:rPr lang="en-US" sz="1600" b="1" dirty="0">
                <a:solidFill>
                  <a:srgbClr val="00467A"/>
                </a:solidFill>
              </a:rPr>
              <a:t>Filed via. random id 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00467A"/>
                </a:solidFill>
              </a:rPr>
              <a:t>	JSON and CSV:  unequal capture, often empty or updated at 	different times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</a:t>
            </a:r>
          </a:p>
          <a:p>
            <a:pPr lvl="1">
              <a:spcAft>
                <a:spcPts val="600"/>
              </a:spcAft>
            </a:pPr>
            <a:r>
              <a:rPr lang="en-US" sz="1600" b="1" dirty="0">
                <a:solidFill>
                  <a:srgbClr val="00467A"/>
                </a:solidFill>
              </a:rPr>
              <a:t>	Changing version schema with tax code updates and form changes</a:t>
            </a:r>
          </a:p>
          <a:p>
            <a:pPr lvl="1">
              <a:spcAft>
                <a:spcPts val="600"/>
              </a:spcAft>
            </a:pPr>
            <a:r>
              <a:rPr lang="en-US" sz="1600" b="1" dirty="0">
                <a:solidFill>
                  <a:srgbClr val="00467A"/>
                </a:solidFill>
              </a:rPr>
              <a:t>	Multiple lines for same field information – glue and stitch</a:t>
            </a:r>
          </a:p>
          <a:p>
            <a:pPr lvl="1">
              <a:spcAft>
                <a:spcPts val="600"/>
              </a:spcAft>
            </a:pPr>
            <a:r>
              <a:rPr lang="en-US" sz="1600" b="1" dirty="0">
                <a:solidFill>
                  <a:srgbClr val="00467A"/>
                </a:solidFill>
              </a:rPr>
              <a:t>	Non-equivalent roots for same data</a:t>
            </a:r>
          </a:p>
          <a:p>
            <a:pPr lvl="1">
              <a:spcAft>
                <a:spcPts val="600"/>
              </a:spcAft>
            </a:pPr>
            <a:r>
              <a:rPr lang="en-US" sz="1600" b="1" dirty="0">
                <a:solidFill>
                  <a:srgbClr val="00467A"/>
                </a:solidFill>
              </a:rPr>
              <a:t>	Field definitions different from paper form</a:t>
            </a:r>
          </a:p>
          <a:p>
            <a:pPr>
              <a:spcAft>
                <a:spcPts val="600"/>
              </a:spcAft>
            </a:pP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B787-9216-4327-B033-DA05FAD10279}"/>
              </a:ext>
            </a:extLst>
          </p:cNvPr>
          <p:cNvSpPr txBox="1"/>
          <p:nvPr/>
        </p:nvSpPr>
        <p:spPr>
          <a:xfrm>
            <a:off x="4715219" y="6498595"/>
            <a:ext cx="2400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Adapted from: https://bit.ly/3oecXXU</a:t>
            </a:r>
          </a:p>
        </p:txBody>
      </p:sp>
    </p:spTree>
    <p:extLst>
      <p:ext uri="{BB962C8B-B14F-4D97-AF65-F5344CB8AC3E}">
        <p14:creationId xmlns:p14="http://schemas.microsoft.com/office/powerpoint/2010/main" val="7950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2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IRS Form 990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DE86FE-F1C2-496E-BE2D-691BFCF5F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5" r="13064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10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613BC4-4498-4CAE-81F0-9B183375D292}"/>
              </a:ext>
            </a:extLst>
          </p:cNvPr>
          <p:cNvSpPr txBox="1"/>
          <p:nvPr/>
        </p:nvSpPr>
        <p:spPr>
          <a:xfrm>
            <a:off x="5172074" y="2141252"/>
            <a:ext cx="6693092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990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Nonprofits with </a:t>
            </a:r>
            <a:r>
              <a:rPr lang="en-US" dirty="0">
                <a:solidFill>
                  <a:srgbClr val="00467A"/>
                </a:solidFill>
              </a:rPr>
              <a:t>≥ $50,000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gross receipts.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990EZ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Nonprofits with </a:t>
            </a:r>
            <a:r>
              <a:rPr lang="en-US" dirty="0">
                <a:solidFill>
                  <a:srgbClr val="00467A"/>
                </a:solidFill>
              </a:rPr>
              <a:t>≤ $200,000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gross receipts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and assets </a:t>
            </a:r>
            <a:r>
              <a:rPr lang="en-US" dirty="0">
                <a:solidFill>
                  <a:srgbClr val="00467A"/>
                </a:solidFill>
              </a:rPr>
              <a:t>≤ $500,000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990PF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Foundations and Charities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B787-9216-4327-B033-DA05FAD10279}"/>
              </a:ext>
            </a:extLst>
          </p:cNvPr>
          <p:cNvSpPr txBox="1"/>
          <p:nvPr/>
        </p:nvSpPr>
        <p:spPr>
          <a:xfrm>
            <a:off x="4715219" y="6498595"/>
            <a:ext cx="2400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Adapted from: https://bit.ly/3oecXXU</a:t>
            </a:r>
          </a:p>
        </p:txBody>
      </p:sp>
    </p:spTree>
    <p:extLst>
      <p:ext uri="{BB962C8B-B14F-4D97-AF65-F5344CB8AC3E}">
        <p14:creationId xmlns:p14="http://schemas.microsoft.com/office/powerpoint/2010/main" val="69861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9B78C-96D1-4409-A2A4-81D9E7C32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</a:blip>
          <a:srcRect l="14008" r="1797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7970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{D37DA27E-7DE6-4770-B223-7A35CED1C994}tf22712842_win32</Template>
  <TotalTime>261</TotalTime>
  <Words>391</Words>
  <Application>Microsoft Office PowerPoint</Application>
  <PresentationFormat>Widescreen</PresentationFormat>
  <Paragraphs>67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Bookman Old Style</vt:lpstr>
      <vt:lpstr>Calibri</vt:lpstr>
      <vt:lpstr>Franklin Gothic Book</vt:lpstr>
      <vt:lpstr>1_RetrospectVTI</vt:lpstr>
      <vt:lpstr>From Melange to Meaning: IRS Form 990</vt:lpstr>
      <vt:lpstr>PowerPoint Presentation</vt:lpstr>
      <vt:lpstr>PowerPoint Presentation</vt:lpstr>
      <vt:lpstr>PowerPoint Presentation</vt:lpstr>
      <vt:lpstr>IRS Form 990</vt:lpstr>
      <vt:lpstr>IRS Form 990</vt:lpstr>
      <vt:lpstr>AWS XML Form 990</vt:lpstr>
      <vt:lpstr>IRS Form 990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Opportunities – data prospecting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Melange to Meaning: IRS Form 990</dc:title>
  <dc:creator>sean.connin@gmail.com</dc:creator>
  <cp:lastModifiedBy>sean.connin@gmail.com</cp:lastModifiedBy>
  <cp:revision>27</cp:revision>
  <dcterms:created xsi:type="dcterms:W3CDTF">2021-05-12T14:35:12Z</dcterms:created>
  <dcterms:modified xsi:type="dcterms:W3CDTF">2021-05-12T18:56:25Z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